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5"/>
  </p:notesMasterIdLst>
  <p:sldIdLst>
    <p:sldId id="256" r:id="rId2"/>
    <p:sldId id="336" r:id="rId3"/>
    <p:sldId id="303" r:id="rId4"/>
    <p:sldId id="304" r:id="rId5"/>
    <p:sldId id="309" r:id="rId6"/>
    <p:sldId id="305" r:id="rId7"/>
    <p:sldId id="306" r:id="rId8"/>
    <p:sldId id="307" r:id="rId9"/>
    <p:sldId id="265" r:id="rId10"/>
    <p:sldId id="268" r:id="rId11"/>
    <p:sldId id="270" r:id="rId12"/>
    <p:sldId id="272" r:id="rId13"/>
    <p:sldId id="273" r:id="rId14"/>
    <p:sldId id="293" r:id="rId15"/>
    <p:sldId id="274" r:id="rId16"/>
    <p:sldId id="310" r:id="rId17"/>
    <p:sldId id="313" r:id="rId18"/>
    <p:sldId id="314" r:id="rId19"/>
    <p:sldId id="312" r:id="rId20"/>
    <p:sldId id="311" r:id="rId21"/>
    <p:sldId id="275" r:id="rId22"/>
    <p:sldId id="320" r:id="rId23"/>
    <p:sldId id="335" r:id="rId24"/>
    <p:sldId id="321" r:id="rId25"/>
    <p:sldId id="325" r:id="rId26"/>
    <p:sldId id="326" r:id="rId27"/>
    <p:sldId id="286" r:id="rId28"/>
    <p:sldId id="287" r:id="rId29"/>
    <p:sldId id="332" r:id="rId30"/>
    <p:sldId id="333" r:id="rId31"/>
    <p:sldId id="290" r:id="rId32"/>
    <p:sldId id="294" r:id="rId33"/>
    <p:sldId id="277" r:id="rId34"/>
    <p:sldId id="288" r:id="rId35"/>
    <p:sldId id="289" r:id="rId36"/>
    <p:sldId id="295" r:id="rId37"/>
    <p:sldId id="296" r:id="rId38"/>
    <p:sldId id="297" r:id="rId39"/>
    <p:sldId id="298" r:id="rId40"/>
    <p:sldId id="299" r:id="rId41"/>
    <p:sldId id="300" r:id="rId42"/>
    <p:sldId id="301" r:id="rId43"/>
    <p:sldId id="322" r:id="rId44"/>
    <p:sldId id="337" r:id="rId45"/>
    <p:sldId id="323" r:id="rId46"/>
    <p:sldId id="324" r:id="rId47"/>
    <p:sldId id="302" r:id="rId48"/>
    <p:sldId id="291" r:id="rId49"/>
    <p:sldId id="280" r:id="rId50"/>
    <p:sldId id="292" r:id="rId51"/>
    <p:sldId id="316" r:id="rId52"/>
    <p:sldId id="318" r:id="rId53"/>
    <p:sldId id="317" r:id="rId54"/>
    <p:sldId id="278" r:id="rId55"/>
    <p:sldId id="283" r:id="rId56"/>
    <p:sldId id="284" r:id="rId57"/>
    <p:sldId id="331" r:id="rId58"/>
    <p:sldId id="319" r:id="rId59"/>
    <p:sldId id="263" r:id="rId60"/>
    <p:sldId id="328" r:id="rId61"/>
    <p:sldId id="334" r:id="rId62"/>
    <p:sldId id="329" r:id="rId63"/>
    <p:sldId id="330"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821"/>
  </p:normalViewPr>
  <p:slideViewPr>
    <p:cSldViewPr snapToGrid="0">
      <p:cViewPr varScale="1">
        <p:scale>
          <a:sx n="109" d="100"/>
          <a:sy n="109" d="100"/>
        </p:scale>
        <p:origin x="6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083336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47</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3113617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738576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have you done PCA yet? (have you turned it off and on again?)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74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901885" y="127820"/>
            <a:ext cx="6223821" cy="6615880"/>
          </a:xfrm>
          <a:prstGeom prst="rect">
            <a:avLst/>
          </a:prstGeom>
        </p:spPr>
      </p:pic>
    </p:spTree>
    <p:extLst>
      <p:ext uri="{BB962C8B-B14F-4D97-AF65-F5344CB8AC3E}">
        <p14:creationId xmlns:p14="http://schemas.microsoft.com/office/powerpoint/2010/main" val="422891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157413"/>
            <a:ext cx="6572250" cy="369332"/>
          </a:xfrm>
          <a:prstGeom prst="rect">
            <a:avLst/>
          </a:prstGeom>
          <a:noFill/>
        </p:spPr>
        <p:txBody>
          <a:bodyPr wrap="square" rtlCol="0">
            <a:spAutoFit/>
          </a:bodyPr>
          <a:lstStyle/>
          <a:p>
            <a:r>
              <a:rPr lang="en-US" dirty="0"/>
              <a:t>https://go-</a:t>
            </a:r>
            <a:r>
              <a:rPr lang="en-US" dirty="0" err="1"/>
              <a:t>cart.io</a:t>
            </a:r>
            <a:r>
              <a:rPr lang="en-US" dirty="0"/>
              <a:t>/tutorial</a:t>
            </a:r>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555585"/>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
        <p:nvSpPr>
          <p:cNvPr id="2" name="Title 4">
            <a:extLst>
              <a:ext uri="{FF2B5EF4-FFF2-40B4-BE49-F238E27FC236}">
                <a16:creationId xmlns:a16="http://schemas.microsoft.com/office/drawing/2014/main" id="{FAB1C1D4-158D-D32F-ECF8-1E83111D6666}"/>
              </a:ext>
            </a:extLst>
          </p:cNvPr>
          <p:cNvSpPr txBox="1">
            <a:spLocks/>
          </p:cNvSpPr>
          <p:nvPr/>
        </p:nvSpPr>
        <p:spPr>
          <a:xfrm>
            <a:off x="1141413" y="609600"/>
            <a:ext cx="9905998" cy="517774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Removing outliers and then some downstream processing</a:t>
            </a:r>
          </a:p>
        </p:txBody>
      </p:sp>
    </p:spTree>
    <p:extLst>
      <p:ext uri="{BB962C8B-B14F-4D97-AF65-F5344CB8AC3E}">
        <p14:creationId xmlns:p14="http://schemas.microsoft.com/office/powerpoint/2010/main" val="2900722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 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t>https://</a:t>
            </a:r>
            <a:r>
              <a:rPr lang="en-US" dirty="0" err="1"/>
              <a:t>www.edwardtufte.com</a:t>
            </a:r>
            <a:r>
              <a:rPr lang="en-US" dirty="0"/>
              <a:t>/bboard/</a:t>
            </a:r>
            <a:r>
              <a:rPr lang="en-US" dirty="0" err="1"/>
              <a:t>q-and-a-fetch-msg?msg</a:t>
            </a:r>
            <a:r>
              <a:rPr lang="en-US" dirty="0"/>
              <a:t>\_id=0003nk</a:t>
            </a:r>
          </a:p>
          <a:p>
            <a:pPr marL="342900" indent="-342900">
              <a:buAutoNum type="arabicPeriod"/>
            </a:pPr>
            <a:endParaRPr lang="en-US" dirty="0"/>
          </a:p>
          <a:p>
            <a:pPr marL="342900" indent="-342900">
              <a:buAutoNum type="arabicPeriod"/>
            </a:pPr>
            <a:r>
              <a:rPr lang="en-US" dirty="0"/>
              <a:t>https://</a:t>
            </a:r>
            <a:r>
              <a:rPr lang="en-US" dirty="0" err="1"/>
              <a:t>charliepark.org</a:t>
            </a:r>
            <a:r>
              <a:rPr lang="en-US" dirty="0"/>
              <a:t>/</a:t>
            </a:r>
            <a:r>
              <a:rPr lang="en-US" dirty="0" err="1"/>
              <a:t>slopegraphs</a:t>
            </a:r>
            <a:r>
              <a:rPr lang="en-US" dirty="0"/>
              <a:t>/</a:t>
            </a:r>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t>https://</a:t>
            </a:r>
            <a:r>
              <a:rPr lang="en-US" dirty="0" err="1"/>
              <a:t>www.r-bloggers.com</a:t>
            </a:r>
            <a:r>
              <a:rPr lang="en-US" dirty="0"/>
              <a:t>/2018/06/creating-</a:t>
            </a:r>
            <a:r>
              <a:rPr lang="en-US" dirty="0" err="1"/>
              <a:t>slopegraphs</a:t>
            </a:r>
            <a:r>
              <a:rPr lang="en-US" dirty="0"/>
              <a:t>-with-r/</a:t>
            </a:r>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ibecav</a:t>
            </a:r>
            <a:r>
              <a:rPr lang="en-US" dirty="0"/>
              <a:t>/</a:t>
            </a:r>
            <a:r>
              <a:rPr lang="en-US" dirty="0" err="1"/>
              <a:t>CGPfunctions</a:t>
            </a:r>
            <a:endParaRPr lang="en-US" dirty="0"/>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leeper</a:t>
            </a:r>
            <a:r>
              <a:rPr lang="en-US" dirty="0"/>
              <a:t>/</a:t>
            </a:r>
            <a:r>
              <a:rPr lang="en-US" dirty="0" err="1"/>
              <a:t>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t>https://</a:t>
            </a:r>
            <a:r>
              <a:rPr lang="en-US" dirty="0" err="1"/>
              <a:t>dataviz.unhcr.org</a:t>
            </a:r>
            <a:r>
              <a:rPr lang="en-US" dirty="0"/>
              <a:t>/tools/python/</a:t>
            </a:r>
            <a:r>
              <a:rPr lang="en-US" dirty="0" err="1"/>
              <a:t>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4"/>
          <a:srcRect t="24033" b="16912"/>
          <a:stretch/>
        </p:blipFill>
        <p:spPr>
          <a:xfrm>
            <a:off x="20" y="10"/>
            <a:ext cx="12191980" cy="6857990"/>
          </a:xfrm>
          <a:prstGeom prst="rect">
            <a:avLst/>
          </a:prstGeom>
        </p:spPr>
      </p:pic>
    </p:spTree>
    <p:extLst>
      <p:ext uri="{BB962C8B-B14F-4D97-AF65-F5344CB8AC3E}">
        <p14:creationId xmlns:p14="http://schemas.microsoft.com/office/powerpoint/2010/main" val="392127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637707"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Tree>
    <p:extLst>
      <p:ext uri="{BB962C8B-B14F-4D97-AF65-F5344CB8AC3E}">
        <p14:creationId xmlns:p14="http://schemas.microsoft.com/office/powerpoint/2010/main" val="646111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432552"/>
            <a:ext cx="9885769" cy="1793053"/>
          </a:xfrm>
        </p:spPr>
        <p:txBody>
          <a:bodyPr>
            <a:normAutofit/>
          </a:bodyPr>
          <a:lstStyle/>
          <a:p>
            <a:pPr marL="457200" indent="-457200">
              <a:lnSpc>
                <a:spcPct val="90000"/>
              </a:lnSpc>
              <a:buAutoNum type="arabicPeriod"/>
            </a:pPr>
            <a:r>
              <a:rPr lang="en-US" sz="1600" dirty="0"/>
              <a:t>Code for visualization in R, model diagnostics and linear mixed effects models </a:t>
            </a:r>
          </a:p>
          <a:p>
            <a:pPr marL="457200" indent="-457200">
              <a:lnSpc>
                <a:spcPct val="90000"/>
              </a:lnSpc>
              <a:buAutoNum type="arabicPeriod"/>
            </a:pPr>
            <a:endParaRPr lang="en-US" sz="1600" dirty="0"/>
          </a:p>
          <a:p>
            <a:pPr>
              <a:lnSpc>
                <a:spcPct val="90000"/>
              </a:lnSpc>
            </a:pPr>
            <a:r>
              <a:rPr lang="en-US" sz="1600" dirty="0"/>
              <a:t>https://</a:t>
            </a:r>
            <a:r>
              <a:rPr lang="en-US" sz="1600" dirty="0" err="1"/>
              <a:t>github.com</a:t>
            </a:r>
            <a:r>
              <a:rPr lang="en-US" sz="1600" dirty="0"/>
              <a:t>/</a:t>
            </a:r>
            <a:r>
              <a:rPr lang="en-US" sz="1600" dirty="0" err="1"/>
              <a:t>neelsoumya</a:t>
            </a:r>
            <a:r>
              <a:rPr lang="en-US" sz="1600" dirty="0"/>
              <a:t>/</a:t>
            </a:r>
            <a:r>
              <a:rPr lang="en-US" sz="1600" dirty="0" err="1"/>
              <a:t>anova_linear_mixed_effects_examples</a:t>
            </a:r>
            <a:endParaRPr lang="en-US" sz="1600" dirty="0"/>
          </a:p>
        </p:txBody>
      </p:sp>
    </p:spTree>
    <p:extLst>
      <p:ext uri="{BB962C8B-B14F-4D97-AF65-F5344CB8AC3E}">
        <p14:creationId xmlns:p14="http://schemas.microsoft.com/office/powerpoint/2010/main" val="1723882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40336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634523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Tree>
    <p:extLst>
      <p:ext uri="{BB962C8B-B14F-4D97-AF65-F5344CB8AC3E}">
        <p14:creationId xmlns:p14="http://schemas.microsoft.com/office/powerpoint/2010/main" val="2694809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Tree>
    <p:extLst>
      <p:ext uri="{BB962C8B-B14F-4D97-AF65-F5344CB8AC3E}">
        <p14:creationId xmlns:p14="http://schemas.microsoft.com/office/powerpoint/2010/main" val="32084142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44150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a:t>xx</a:t>
            </a:r>
            <a:endParaRPr lang="en-US" dirty="0"/>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and when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pic>
        <p:nvPicPr>
          <p:cNvPr id="4" name="Picture 3" descr="A graph of different colored circles&#10;&#10;Description automatically generated">
            <a:extLst>
              <a:ext uri="{FF2B5EF4-FFF2-40B4-BE49-F238E27FC236}">
                <a16:creationId xmlns:a16="http://schemas.microsoft.com/office/drawing/2014/main" id="{7EF2DFAD-EB12-E74E-2F22-2874C554B785}"/>
              </a:ext>
            </a:extLst>
          </p:cNvPr>
          <p:cNvPicPr>
            <a:picLocks noChangeAspect="1"/>
          </p:cNvPicPr>
          <p:nvPr/>
        </p:nvPicPr>
        <p:blipFill>
          <a:blip r:embed="rId3"/>
          <a:stretch>
            <a:fillRect/>
          </a:stretch>
        </p:blipFill>
        <p:spPr>
          <a:xfrm>
            <a:off x="1460591" y="0"/>
            <a:ext cx="9212171" cy="6814618"/>
          </a:xfrm>
          <a:prstGeom prst="rect">
            <a:avLst/>
          </a:prstGeom>
        </p:spPr>
      </p:pic>
    </p:spTree>
    <p:extLst>
      <p:ext uri="{BB962C8B-B14F-4D97-AF65-F5344CB8AC3E}">
        <p14:creationId xmlns:p14="http://schemas.microsoft.com/office/powerpoint/2010/main" val="12845009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North </a:t>
            </a:r>
            <a:r>
              <a:rPr lang="en-US" dirty="0" err="1"/>
              <a:t>korea</a:t>
            </a:r>
            <a:r>
              <a:rPr lang="en-US" dirty="0"/>
              <a:t> missile range animation</a:t>
            </a:r>
          </a:p>
          <a:p>
            <a:r>
              <a:rPr lang="en-US" dirty="0"/>
              <a:t>Critique</a:t>
            </a:r>
          </a:p>
          <a:p>
            <a:r>
              <a:rPr lang="en-US" dirty="0"/>
              <a:t>https://</a:t>
            </a:r>
            <a:r>
              <a:rPr lang="en-US" dirty="0" err="1"/>
              <a:t>nagix.github.io</a:t>
            </a:r>
            <a:r>
              <a:rPr lang="en-US" dirty="0"/>
              <a:t>/</a:t>
            </a:r>
            <a:r>
              <a:rPr lang="en-US" dirty="0" err="1"/>
              <a:t>nk</a:t>
            </a:r>
            <a:r>
              <a:rPr lang="en-US" dirty="0"/>
              <a:t>-missile-tests/</a:t>
            </a:r>
          </a:p>
        </p:txBody>
      </p:sp>
    </p:spTree>
    <p:extLst>
      <p:ext uri="{BB962C8B-B14F-4D97-AF65-F5344CB8AC3E}">
        <p14:creationId xmlns:p14="http://schemas.microsoft.com/office/powerpoint/2010/main" val="30649159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Create cartogram online</a:t>
            </a:r>
          </a:p>
        </p:txBody>
      </p:sp>
    </p:spTree>
    <p:extLst>
      <p:ext uri="{BB962C8B-B14F-4D97-AF65-F5344CB8AC3E}">
        <p14:creationId xmlns:p14="http://schemas.microsoft.com/office/powerpoint/2010/main" val="1368234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20300</TotalTime>
  <Words>2557</Words>
  <Application>Microsoft Macintosh PowerPoint</Application>
  <PresentationFormat>Widescreen</PresentationFormat>
  <Paragraphs>270</Paragraphs>
  <Slides>63</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have you done PCA yet? (have you turned it off and on again?)  4. work closely with domain experts  Uganda visualization tool (no fancy data science/ML required) </vt:lpstr>
      <vt:lpstr>Basics and pitfalls in data visualization (TUFTE)      1. Less is more. “Above all else show the data”   2. “Graphical excellence consists of complex ideas communicated with clarity, precision, and efficiency.”   3. Keep it proportional! “Lie Factor = size of effect shown in graphic divided by size of effect in data”  4. You don’t have to use a graphic when there isn’t much data — a table is often better.  </vt:lpstr>
      <vt:lpstr>PowerPoint Presentation</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Case study</vt:lpstr>
      <vt:lpstr>UN logo</vt:lpstr>
      <vt:lpstr>Case study</vt:lpstr>
      <vt:lpstr>Case study</vt:lpstr>
      <vt:lpstr>cartograms</vt:lpstr>
      <vt:lpstr>PowerPoint Presentation</vt:lpstr>
      <vt:lpstr>T-test</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Shiny apps for rapid prototyping and communication</vt:lpstr>
      <vt:lpstr>Why and when of visualization</vt:lpstr>
      <vt:lpstr>material</vt:lpstr>
      <vt:lpstr>material</vt:lpstr>
      <vt:lpstr>Data storytelling</vt:lpstr>
      <vt:lpstr>material</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192</cp:revision>
  <cp:lastPrinted>2023-09-21T09:58:26Z</cp:lastPrinted>
  <dcterms:created xsi:type="dcterms:W3CDTF">2023-09-18T08:47:09Z</dcterms:created>
  <dcterms:modified xsi:type="dcterms:W3CDTF">2023-10-31T21:44:02Z</dcterms:modified>
</cp:coreProperties>
</file>